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6.jpg" ContentType="image/png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ppt/activeX/activeX4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7"/>
  </p:notesMasterIdLst>
  <p:handoutMasterIdLst>
    <p:handoutMasterId r:id="rId18"/>
  </p:handoutMasterIdLst>
  <p:sldIdLst>
    <p:sldId id="265" r:id="rId3"/>
    <p:sldId id="314" r:id="rId4"/>
    <p:sldId id="310" r:id="rId5"/>
    <p:sldId id="311" r:id="rId6"/>
    <p:sldId id="313" r:id="rId7"/>
    <p:sldId id="312" r:id="rId8"/>
    <p:sldId id="320" r:id="rId9"/>
    <p:sldId id="315" r:id="rId10"/>
    <p:sldId id="316" r:id="rId11"/>
    <p:sldId id="318" r:id="rId12"/>
    <p:sldId id="322" r:id="rId13"/>
    <p:sldId id="321" r:id="rId14"/>
    <p:sldId id="323" r:id="rId15"/>
    <p:sldId id="319" r:id="rId16"/>
  </p:sldIdLst>
  <p:sldSz cx="12188825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6" autoAdjust="0"/>
    <p:restoredTop sz="94629" autoAdjust="0"/>
  </p:normalViewPr>
  <p:slideViewPr>
    <p:cSldViewPr showGuides="1">
      <p:cViewPr varScale="1">
        <p:scale>
          <a:sx n="75" d="100"/>
          <a:sy n="75" d="100"/>
        </p:scale>
        <p:origin x="446" y="4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4/29/2014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4/29/2014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4/29/2014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4/29/2014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4/29/2014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4/29/2014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4/29/2014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4/29/2014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4/29/2014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4/29/2014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4/29/2014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4/29/2014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4/29/2014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control" Target="../activeX/activeX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3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Maze Game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Eman Aljabr</a:t>
            </a:r>
          </a:p>
          <a:p>
            <a:r>
              <a:rPr lang="it-IT" dirty="0" smtClean="0"/>
              <a:t>Zane Crawford</a:t>
            </a:r>
          </a:p>
          <a:p>
            <a:r>
              <a:rPr lang="it-IT" dirty="0" smtClean="0"/>
              <a:t>Erin Hoffman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Congratulations, you win!</a:t>
            </a:r>
            <a:endParaRPr lang="en-US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5123" name="ShockwaveFlash1" r:id="rId2" imgW="6781680" imgH="4191120"/>
        </mc:Choice>
        <mc:Fallback>
          <p:control name="ShockwaveFlash1" r:id="rId2" imgW="6781680" imgH="4191120">
            <p:pic>
              <p:nvPicPr>
                <p:cNvPr id="2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1674813" y="1981200"/>
                  <a:ext cx="6781800" cy="41910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0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-381000"/>
            <a:ext cx="9144001" cy="1371600"/>
          </a:xfrm>
        </p:spPr>
        <p:txBody>
          <a:bodyPr/>
          <a:lstStyle/>
          <a:p>
            <a:r>
              <a:rPr lang="en-US" dirty="0" err="1" smtClean="0"/>
              <a:t>m_pCtrlSite</a:t>
            </a:r>
            <a:r>
              <a:rPr lang="en-US" dirty="0" smtClean="0"/>
              <a:t>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2" y="1143000"/>
            <a:ext cx="10134600" cy="5334000"/>
          </a:xfrm>
        </p:spPr>
        <p:txBody>
          <a:bodyPr>
            <a:normAutofit/>
          </a:bodyPr>
          <a:lstStyle/>
          <a:p>
            <a:r>
              <a:rPr lang="en-US" dirty="0" smtClean="0"/>
              <a:t>Diagnosis: On some machines, </a:t>
            </a:r>
            <a:r>
              <a:rPr lang="en-US" dirty="0" err="1" smtClean="0"/>
              <a:t>m_pCtrlSite</a:t>
            </a:r>
            <a:r>
              <a:rPr lang="en-US" dirty="0" smtClean="0"/>
              <a:t> would get initialized to NULL, but on others it would be uninitialized</a:t>
            </a:r>
          </a:p>
          <a:p>
            <a:pPr lvl="1"/>
            <a:r>
              <a:rPr lang="en-US" dirty="0" smtClean="0"/>
              <a:t>Visual Studio on some machines assigns uninitialized pointers to the special memory location of 0xfeeefeee, not NULL</a:t>
            </a:r>
          </a:p>
          <a:p>
            <a:pPr lvl="1"/>
            <a:r>
              <a:rPr lang="en-US" dirty="0" smtClean="0"/>
              <a:t>MFC  code (winocc.cpp) assumed that if it was not NULL, it could be used, resulting in an access violation error</a:t>
            </a:r>
          </a:p>
          <a:p>
            <a:r>
              <a:rPr lang="en-US" dirty="0" smtClean="0"/>
              <a:t>Attempted solutions: Manually setting </a:t>
            </a:r>
            <a:r>
              <a:rPr lang="en-US" dirty="0" err="1" smtClean="0"/>
              <a:t>m_pCtrlSite</a:t>
            </a:r>
            <a:r>
              <a:rPr lang="en-US" dirty="0" smtClean="0"/>
              <a:t> to NULL; updating GLEW (Open</a:t>
            </a:r>
            <a:r>
              <a:rPr lang="en-US" b="1" i="1" u="sng" dirty="0" smtClean="0"/>
              <a:t>GL</a:t>
            </a:r>
            <a:r>
              <a:rPr lang="en-US" dirty="0" smtClean="0"/>
              <a:t> </a:t>
            </a:r>
            <a:r>
              <a:rPr lang="en-US" b="1" i="1" u="sng" dirty="0" smtClean="0"/>
              <a:t>E</a:t>
            </a:r>
            <a:r>
              <a:rPr lang="en-US" dirty="0" smtClean="0"/>
              <a:t>xtension </a:t>
            </a:r>
            <a:r>
              <a:rPr lang="en-US" b="1" i="1" u="sng" dirty="0" smtClean="0"/>
              <a:t>W</a:t>
            </a:r>
            <a:r>
              <a:rPr lang="en-US" dirty="0" smtClean="0"/>
              <a:t>rangler Library)</a:t>
            </a:r>
          </a:p>
          <a:p>
            <a:pPr lvl="1"/>
            <a:r>
              <a:rPr lang="en-US" dirty="0" err="1" smtClean="0"/>
              <a:t>m_pCtrlSite</a:t>
            </a:r>
            <a:r>
              <a:rPr lang="en-US" dirty="0" smtClean="0"/>
              <a:t> is a member of </a:t>
            </a:r>
            <a:r>
              <a:rPr lang="en-US" dirty="0" err="1" smtClean="0"/>
              <a:t>CWnd</a:t>
            </a:r>
            <a:r>
              <a:rPr lang="en-US" dirty="0" smtClean="0"/>
              <a:t>, but something opaque happens in between </a:t>
            </a:r>
            <a:r>
              <a:rPr lang="en-US" dirty="0" err="1" smtClean="0"/>
              <a:t>CFrameWndEx</a:t>
            </a:r>
            <a:r>
              <a:rPr lang="en-US" dirty="0" smtClean="0"/>
              <a:t> and </a:t>
            </a:r>
            <a:r>
              <a:rPr lang="en-US" dirty="0" err="1" smtClean="0"/>
              <a:t>CWnd</a:t>
            </a:r>
            <a:r>
              <a:rPr lang="en-US" dirty="0" smtClean="0"/>
              <a:t> preventing me from accessing it</a:t>
            </a:r>
          </a:p>
          <a:p>
            <a:pPr lvl="1"/>
            <a:r>
              <a:rPr lang="en-US" dirty="0" smtClean="0"/>
              <a:t>Updated GLEW header files caused glew.cpp to crash, and no explanatory examples of glew.cpp could be found online</a:t>
            </a:r>
          </a:p>
          <a:p>
            <a:r>
              <a:rPr lang="en-US" dirty="0" smtClean="0"/>
              <a:t>Remaining questions:  What is different between Simpson Lab and Bone Lab computers?  Is MFC at fault, or GLEW?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62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First-Person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Wanted to do a first person view</a:t>
            </a:r>
          </a:p>
          <a:p>
            <a:r>
              <a:rPr lang="en-US" dirty="0" smtClean="0"/>
              <a:t>Could not get camera to look in proper direction</a:t>
            </a:r>
          </a:p>
          <a:p>
            <a:r>
              <a:rPr lang="en-US" dirty="0" smtClean="0"/>
              <a:t>Could not determine error</a:t>
            </a:r>
          </a:p>
          <a:p>
            <a:pPr lvl="1"/>
            <a:r>
              <a:rPr lang="en-US" dirty="0" smtClean="0"/>
              <a:t>Tried redefining </a:t>
            </a:r>
            <a:r>
              <a:rPr lang="en-US" dirty="0" err="1" smtClean="0"/>
              <a:t>m_vEye</a:t>
            </a:r>
            <a:r>
              <a:rPr lang="en-US" dirty="0" smtClean="0"/>
              <a:t>, </a:t>
            </a:r>
            <a:r>
              <a:rPr lang="en-US" dirty="0" err="1" smtClean="0"/>
              <a:t>m_vCenter</a:t>
            </a:r>
            <a:r>
              <a:rPr lang="en-US" dirty="0" smtClean="0"/>
              <a:t>, </a:t>
            </a:r>
            <a:r>
              <a:rPr lang="en-US" dirty="0" err="1" smtClean="0"/>
              <a:t>m_v</a:t>
            </a:r>
            <a:r>
              <a:rPr lang="en-US" dirty="0" err="1" smtClean="0"/>
              <a:t>L</a:t>
            </a:r>
            <a:r>
              <a:rPr lang="en-US" dirty="0" err="1" smtClean="0"/>
              <a:t>ookat</a:t>
            </a:r>
            <a:endParaRPr lang="en-US" dirty="0" smtClean="0"/>
          </a:p>
          <a:p>
            <a:pPr lvl="1"/>
            <a:r>
              <a:rPr lang="en-US" dirty="0" smtClean="0"/>
              <a:t>Values changed, the view did not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06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your attention!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r="5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Aspects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Description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final project, the user will be placed inside a maze and will have to navigate his way out</a:t>
            </a:r>
          </a:p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Texturing</a:t>
            </a:r>
          </a:p>
          <a:p>
            <a:pPr lvl="1"/>
            <a:r>
              <a:rPr lang="en-US" dirty="0" smtClean="0"/>
              <a:t>Collision detection and handling</a:t>
            </a:r>
          </a:p>
          <a:p>
            <a:pPr lvl="1"/>
            <a:r>
              <a:rPr lang="en-US" dirty="0" smtClean="0"/>
              <a:t>Movement through arrow keys</a:t>
            </a:r>
          </a:p>
          <a:p>
            <a:pPr lvl="1"/>
            <a:r>
              <a:rPr lang="en-US" dirty="0" smtClean="0"/>
              <a:t>A reset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Texturing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024082" y="838200"/>
            <a:ext cx="3048000" cy="2552045"/>
            <a:chOff x="4992157" y="422274"/>
            <a:chExt cx="3048000" cy="255204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2157" y="422274"/>
              <a:ext cx="3048000" cy="202882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992157" y="2451099"/>
              <a:ext cx="3048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Player</a:t>
              </a:r>
              <a:endParaRPr lang="en-US" sz="28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277525" y="428625"/>
            <a:ext cx="2438400" cy="2961620"/>
            <a:chOff x="9270646" y="46919"/>
            <a:chExt cx="2438400" cy="296162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0646" y="46919"/>
              <a:ext cx="2438400" cy="24384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270646" y="2485319"/>
              <a:ext cx="243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Vortex</a:t>
              </a:r>
              <a:endParaRPr lang="en-US" sz="28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1812" y="2485319"/>
            <a:ext cx="3733800" cy="3323570"/>
            <a:chOff x="531812" y="2485319"/>
            <a:chExt cx="3733800" cy="33235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12" y="2485319"/>
              <a:ext cx="3733800" cy="280035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31812" y="5285669"/>
              <a:ext cx="3733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Walls</a:t>
              </a:r>
              <a:endParaRPr lang="en-US" sz="28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182202" y="3885494"/>
            <a:ext cx="2743201" cy="2608842"/>
            <a:chOff x="7161212" y="3200047"/>
            <a:chExt cx="2743201" cy="2608842"/>
          </a:xfrm>
        </p:grpSpPr>
        <p:sp>
          <p:nvSpPr>
            <p:cNvPr id="11" name="TextBox 10"/>
            <p:cNvSpPr txBox="1"/>
            <p:nvPr/>
          </p:nvSpPr>
          <p:spPr>
            <a:xfrm>
              <a:off x="7161213" y="5285669"/>
              <a:ext cx="2743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Floor</a:t>
              </a:r>
              <a:endParaRPr lang="en-US" sz="2800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212" y="3200047"/>
              <a:ext cx="2743200" cy="2057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Detection and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When attempting to move with the arrow keys, always double-check whether this will cause a collision with one of the walls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027" name="ShockwaveFlash1" r:id="rId2" imgW="5562720" imgH="3581280"/>
        </mc:Choice>
        <mc:Fallback>
          <p:control name="ShockwaveFlash1" r:id="rId2" imgW="5562720" imgH="3581280">
            <p:pic>
              <p:nvPicPr>
                <p:cNvPr id="4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5942013" y="1905000"/>
                  <a:ext cx="5562600" cy="35814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3812" y="-228600"/>
            <a:ext cx="9144001" cy="1371600"/>
          </a:xfrm>
        </p:spPr>
        <p:txBody>
          <a:bodyPr/>
          <a:lstStyle/>
          <a:p>
            <a:r>
              <a:rPr lang="en-US" dirty="0" smtClean="0"/>
              <a:t>Movement through Keyboard Input</a:t>
            </a:r>
            <a:endParaRPr lang="en-US" dirty="0"/>
          </a:p>
        </p:txBody>
      </p:sp>
      <p:pic>
        <p:nvPicPr>
          <p:cNvPr id="2051" name="Picture 3" descr="C:\Users\hoffm386\AppData\Local\Microsoft\Windows\Temporary Internet Files\Content.IE5\9899DQCL\MP900401859[1]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5212" y="2133600"/>
            <a:ext cx="4459442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229182" y="1295400"/>
            <a:ext cx="550403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Space bar or up arrow:</a:t>
            </a:r>
          </a:p>
          <a:p>
            <a:pPr lvl="1"/>
            <a:r>
              <a:rPr lang="en-US" dirty="0" smtClean="0"/>
              <a:t>Move forward</a:t>
            </a:r>
          </a:p>
          <a:p>
            <a:r>
              <a:rPr lang="en-US" dirty="0" smtClean="0"/>
              <a:t>Down arrow:</a:t>
            </a:r>
          </a:p>
          <a:p>
            <a:pPr lvl="1"/>
            <a:r>
              <a:rPr lang="en-US" dirty="0" smtClean="0"/>
              <a:t>Move backward</a:t>
            </a:r>
          </a:p>
          <a:p>
            <a:r>
              <a:rPr lang="en-US" dirty="0" smtClean="0"/>
              <a:t>Left arrow:</a:t>
            </a:r>
          </a:p>
          <a:p>
            <a:pPr lvl="1"/>
            <a:r>
              <a:rPr lang="en-US" dirty="0" smtClean="0"/>
              <a:t>Rotate counterclockwise</a:t>
            </a:r>
          </a:p>
          <a:p>
            <a:r>
              <a:rPr lang="en-US" dirty="0" smtClean="0"/>
              <a:t>Right arrow</a:t>
            </a:r>
          </a:p>
          <a:p>
            <a:pPr lvl="1"/>
            <a:r>
              <a:rPr lang="en-US" dirty="0" smtClean="0"/>
              <a:t>Rotate clockwise</a:t>
            </a:r>
          </a:p>
          <a:p>
            <a:r>
              <a:rPr lang="en-US" dirty="0" smtClean="0"/>
              <a:t>‘R’ key</a:t>
            </a:r>
          </a:p>
          <a:p>
            <a:pPr lvl="1"/>
            <a:r>
              <a:rPr lang="en-US" dirty="0" smtClean="0"/>
              <a:t>Reset to initial 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Play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8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Motion through Maze</a:t>
            </a:r>
            <a:endParaRPr lang="en-US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3077" name="ShockwaveFlash1" r:id="rId2" imgW="5867280" imgH="4343400"/>
        </mc:Choice>
        <mc:Fallback>
          <p:control name="ShockwaveFlash1" r:id="rId2" imgW="5867280" imgH="4343400">
            <p:pic>
              <p:nvPicPr>
                <p:cNvPr id="2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1751013" y="1905000"/>
                  <a:ext cx="5867400" cy="43434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out for teleporting vortexes!</a:t>
            </a:r>
            <a:endParaRPr lang="en-US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4099" name="ShockwaveFlash1" r:id="rId2" imgW="6858000" imgH="4419720"/>
        </mc:Choice>
        <mc:Fallback>
          <p:control name="ShockwaveFlash1" r:id="rId2" imgW="6858000" imgH="4419720">
            <p:pic>
              <p:nvPicPr>
                <p:cNvPr id="3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1674813" y="1905000"/>
                  <a:ext cx="6858000" cy="44196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S102895261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TS102895261</Template>
  <TotalTime>0</TotalTime>
  <Words>315</Words>
  <Application>Microsoft Office PowerPoint</Application>
  <PresentationFormat>Custom</PresentationFormat>
  <Paragraphs>50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Corbel</vt:lpstr>
      <vt:lpstr>TS102895261</vt:lpstr>
      <vt:lpstr>Maze Game</vt:lpstr>
      <vt:lpstr>Technical Aspects</vt:lpstr>
      <vt:lpstr>Initial Description</vt:lpstr>
      <vt:lpstr>Texturing</vt:lpstr>
      <vt:lpstr>Collision Detection and Handling</vt:lpstr>
      <vt:lpstr>Movement through Keyboard Input</vt:lpstr>
      <vt:lpstr>Game Play</vt:lpstr>
      <vt:lpstr>Basic Motion through Maze</vt:lpstr>
      <vt:lpstr>Watch out for teleporting vortexes!</vt:lpstr>
      <vt:lpstr>Congratulations, you win!</vt:lpstr>
      <vt:lpstr>Challenges</vt:lpstr>
      <vt:lpstr>m_pCtrlSite Error</vt:lpstr>
      <vt:lpstr>Issues with First-Person View</vt:lpstr>
      <vt:lpstr>Thanks for your attention!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2014-04-29T03:26:51Z</dcterms:created>
  <dcterms:modified xsi:type="dcterms:W3CDTF">2014-04-29T15:13:35Z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